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89" r:id="rId5"/>
    <p:sldId id="261" r:id="rId6"/>
    <p:sldId id="262" r:id="rId7"/>
    <p:sldId id="263" r:id="rId8"/>
    <p:sldId id="264" r:id="rId9"/>
    <p:sldId id="265" r:id="rId10"/>
    <p:sldId id="292" r:id="rId11"/>
    <p:sldId id="267" r:id="rId12"/>
    <p:sldId id="266" r:id="rId13"/>
    <p:sldId id="268" r:id="rId14"/>
    <p:sldId id="269" r:id="rId15"/>
    <p:sldId id="294" r:id="rId16"/>
    <p:sldId id="290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95" r:id="rId25"/>
    <p:sldId id="277" r:id="rId26"/>
    <p:sldId id="278" r:id="rId27"/>
    <p:sldId id="279" r:id="rId28"/>
    <p:sldId id="280" r:id="rId29"/>
    <p:sldId id="281" r:id="rId30"/>
    <p:sldId id="282" r:id="rId31"/>
    <p:sldId id="285" r:id="rId32"/>
    <p:sldId id="283" r:id="rId33"/>
    <p:sldId id="286" r:id="rId34"/>
    <p:sldId id="287" r:id="rId35"/>
    <p:sldId id="293" r:id="rId36"/>
    <p:sldId id="258" r:id="rId37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4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7" Type="http://schemas.openxmlformats.org/officeDocument/2006/relationships/image" Target="../media/image46.png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6" Type="http://schemas.openxmlformats.org/officeDocument/2006/relationships/image" Target="../media/image45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F3EC-0BFA-4EA2-95C5-D0F22B35374E}" type="datetimeFigureOut">
              <a:rPr lang="tr-TR" smtClean="0"/>
              <a:t>12.03.2021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2F342-7F08-4AAE-A322-D147E7364C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5682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F3EC-0BFA-4EA2-95C5-D0F22B35374E}" type="datetimeFigureOut">
              <a:rPr lang="tr-TR" smtClean="0"/>
              <a:t>12.03.2021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2F342-7F08-4AAE-A322-D147E7364C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20648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F3EC-0BFA-4EA2-95C5-D0F22B35374E}" type="datetimeFigureOut">
              <a:rPr lang="tr-TR" smtClean="0"/>
              <a:t>12.03.2021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2F342-7F08-4AAE-A322-D147E7364C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98186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F3EC-0BFA-4EA2-95C5-D0F22B35374E}" type="datetimeFigureOut">
              <a:rPr lang="tr-TR" smtClean="0"/>
              <a:t>12.03.2021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2F342-7F08-4AAE-A322-D147E7364C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17839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F3EC-0BFA-4EA2-95C5-D0F22B35374E}" type="datetimeFigureOut">
              <a:rPr lang="tr-TR" smtClean="0"/>
              <a:t>12.03.2021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2F342-7F08-4AAE-A322-D147E7364C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48463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F3EC-0BFA-4EA2-95C5-D0F22B35374E}" type="datetimeFigureOut">
              <a:rPr lang="tr-TR" smtClean="0"/>
              <a:t>12.03.2021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2F342-7F08-4AAE-A322-D147E7364C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65201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F3EC-0BFA-4EA2-95C5-D0F22B35374E}" type="datetimeFigureOut">
              <a:rPr lang="tr-TR" smtClean="0"/>
              <a:t>12.03.2021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2F342-7F08-4AAE-A322-D147E7364C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60089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F3EC-0BFA-4EA2-95C5-D0F22B35374E}" type="datetimeFigureOut">
              <a:rPr lang="tr-TR" smtClean="0"/>
              <a:t>12.03.2021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2F342-7F08-4AAE-A322-D147E7364C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41252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F3EC-0BFA-4EA2-95C5-D0F22B35374E}" type="datetimeFigureOut">
              <a:rPr lang="tr-TR" smtClean="0"/>
              <a:t>12.03.2021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2F342-7F08-4AAE-A322-D147E7364C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59827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F3EC-0BFA-4EA2-95C5-D0F22B35374E}" type="datetimeFigureOut">
              <a:rPr lang="tr-TR" smtClean="0"/>
              <a:t>12.03.2021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2F342-7F08-4AAE-A322-D147E7364C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95199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F3EC-0BFA-4EA2-95C5-D0F22B35374E}" type="datetimeFigureOut">
              <a:rPr lang="tr-TR" smtClean="0"/>
              <a:t>12.03.2021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2F342-7F08-4AAE-A322-D147E7364C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94244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56F3EC-0BFA-4EA2-95C5-D0F22B35374E}" type="datetimeFigureOut">
              <a:rPr lang="tr-TR" smtClean="0"/>
              <a:t>12.03.2021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2F342-7F08-4AAE-A322-D147E7364C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38204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3.w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13" Type="http://schemas.openxmlformats.org/officeDocument/2006/relationships/oleObject" Target="../embeddings/oleObject12.bin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44.w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46.png"/><Relationship Id="rId1" Type="http://schemas.openxmlformats.org/officeDocument/2006/relationships/vmlDrawing" Target="../drawings/vmlDrawing3.vml"/><Relationship Id="rId6" Type="http://schemas.openxmlformats.org/officeDocument/2006/relationships/image" Target="../media/image41.wmf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8.bin"/><Relationship Id="rId15" Type="http://schemas.openxmlformats.org/officeDocument/2006/relationships/oleObject" Target="../embeddings/oleObject13.bin"/><Relationship Id="rId10" Type="http://schemas.openxmlformats.org/officeDocument/2006/relationships/image" Target="../media/image43.wmf"/><Relationship Id="rId4" Type="http://schemas.openxmlformats.org/officeDocument/2006/relationships/image" Target="../media/image40.wmf"/><Relationship Id="rId9" Type="http://schemas.openxmlformats.org/officeDocument/2006/relationships/oleObject" Target="../embeddings/oleObject10.bin"/><Relationship Id="rId14" Type="http://schemas.openxmlformats.org/officeDocument/2006/relationships/image" Target="../media/image45.w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5.wmf"/><Relationship Id="rId4" Type="http://schemas.openxmlformats.org/officeDocument/2006/relationships/image" Target="../media/image2.wmf"/><Relationship Id="rId9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732070"/>
            <a:ext cx="9144000" cy="1185939"/>
          </a:xfrm>
        </p:spPr>
        <p:txBody>
          <a:bodyPr/>
          <a:lstStyle/>
          <a:p>
            <a:r>
              <a:rPr lang="tr-TR" dirty="0" smtClean="0"/>
              <a:t>ELEKTRİK MANYETİZMA</a:t>
            </a: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5330477"/>
            <a:ext cx="9144000" cy="746938"/>
          </a:xfrm>
        </p:spPr>
        <p:txBody>
          <a:bodyPr/>
          <a:lstStyle/>
          <a:p>
            <a:r>
              <a:rPr lang="tr-TR" dirty="0" smtClean="0"/>
              <a:t>Doç. Dr. Mehmet BATI</a:t>
            </a:r>
            <a:endParaRPr lang="tr-TR" dirty="0"/>
          </a:p>
        </p:txBody>
      </p:sp>
      <p:sp>
        <p:nvSpPr>
          <p:cNvPr id="5" name="Metin kutusu 4"/>
          <p:cNvSpPr txBox="1"/>
          <p:nvPr/>
        </p:nvSpPr>
        <p:spPr>
          <a:xfrm>
            <a:off x="4661209" y="3270300"/>
            <a:ext cx="3300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000" dirty="0" smtClean="0"/>
              <a:t>Gauss Yasası</a:t>
            </a:r>
            <a:endParaRPr lang="tr-TR" sz="4000" dirty="0"/>
          </a:p>
        </p:txBody>
      </p:sp>
    </p:spTree>
    <p:extLst>
      <p:ext uri="{BB962C8B-B14F-4D97-AF65-F5344CB8AC3E}">
        <p14:creationId xmlns:p14="http://schemas.microsoft.com/office/powerpoint/2010/main" val="4162033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Küre boyunca elektrik akısı:</a:t>
            </a:r>
            <a:endParaRPr lang="tr-TR" dirty="0"/>
          </a:p>
        </p:txBody>
      </p:sp>
      <p:sp>
        <p:nvSpPr>
          <p:cNvPr id="4" name="Oval 30"/>
          <p:cNvSpPr>
            <a:spLocks noChangeArrowheads="1"/>
          </p:cNvSpPr>
          <p:nvPr/>
        </p:nvSpPr>
        <p:spPr bwMode="auto">
          <a:xfrm>
            <a:off x="914400" y="2667000"/>
            <a:ext cx="1447800" cy="13716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endParaRPr lang="tr-TR" altLang="tr-TR">
              <a:solidFill>
                <a:schemeClr val="tx1"/>
              </a:solidFill>
            </a:endParaRPr>
          </a:p>
        </p:txBody>
      </p:sp>
      <p:sp>
        <p:nvSpPr>
          <p:cNvPr id="5" name="Oval 31"/>
          <p:cNvSpPr>
            <a:spLocks noChangeArrowheads="1"/>
          </p:cNvSpPr>
          <p:nvPr/>
        </p:nvSpPr>
        <p:spPr bwMode="auto">
          <a:xfrm>
            <a:off x="1524000" y="3276600"/>
            <a:ext cx="152400" cy="1524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tr-TR" altLang="tr-TR"/>
          </a:p>
        </p:txBody>
      </p:sp>
      <p:sp>
        <p:nvSpPr>
          <p:cNvPr id="6" name="Text Box 32"/>
          <p:cNvSpPr txBox="1">
            <a:spLocks noChangeArrowheads="1"/>
          </p:cNvSpPr>
          <p:nvPr/>
        </p:nvSpPr>
        <p:spPr bwMode="auto">
          <a:xfrm>
            <a:off x="1482725" y="3200400"/>
            <a:ext cx="2698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tr-TR" sz="1200" b="1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7" name="Line 33"/>
          <p:cNvSpPr>
            <a:spLocks noChangeShapeType="1"/>
          </p:cNvSpPr>
          <p:nvPr/>
        </p:nvSpPr>
        <p:spPr bwMode="auto">
          <a:xfrm flipV="1">
            <a:off x="1600200" y="2362200"/>
            <a:ext cx="0" cy="304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8" name="Line 34"/>
          <p:cNvSpPr>
            <a:spLocks noChangeShapeType="1"/>
          </p:cNvSpPr>
          <p:nvPr/>
        </p:nvSpPr>
        <p:spPr bwMode="auto">
          <a:xfrm flipV="1">
            <a:off x="2133600" y="2667000"/>
            <a:ext cx="228600" cy="2286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9" name="Line 35"/>
          <p:cNvSpPr>
            <a:spLocks noChangeShapeType="1"/>
          </p:cNvSpPr>
          <p:nvPr/>
        </p:nvSpPr>
        <p:spPr bwMode="auto">
          <a:xfrm flipV="1">
            <a:off x="2362200" y="3352800"/>
            <a:ext cx="3048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10" name="Line 36"/>
          <p:cNvSpPr>
            <a:spLocks noChangeShapeType="1"/>
          </p:cNvSpPr>
          <p:nvPr/>
        </p:nvSpPr>
        <p:spPr bwMode="auto">
          <a:xfrm flipV="1">
            <a:off x="1600200" y="4038600"/>
            <a:ext cx="0" cy="304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11" name="Line 37"/>
          <p:cNvSpPr>
            <a:spLocks noChangeShapeType="1"/>
          </p:cNvSpPr>
          <p:nvPr/>
        </p:nvSpPr>
        <p:spPr bwMode="auto">
          <a:xfrm flipV="1">
            <a:off x="609600" y="3352800"/>
            <a:ext cx="3048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12" name="Line 38"/>
          <p:cNvSpPr>
            <a:spLocks noChangeShapeType="1"/>
          </p:cNvSpPr>
          <p:nvPr/>
        </p:nvSpPr>
        <p:spPr bwMode="auto">
          <a:xfrm flipV="1">
            <a:off x="990600" y="3886200"/>
            <a:ext cx="228600" cy="2286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13" name="Line 39"/>
          <p:cNvSpPr>
            <a:spLocks noChangeShapeType="1"/>
          </p:cNvSpPr>
          <p:nvPr/>
        </p:nvSpPr>
        <p:spPr bwMode="auto">
          <a:xfrm>
            <a:off x="2133600" y="3810000"/>
            <a:ext cx="304800" cy="2286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14" name="Line 40"/>
          <p:cNvSpPr>
            <a:spLocks noChangeShapeType="1"/>
          </p:cNvSpPr>
          <p:nvPr/>
        </p:nvSpPr>
        <p:spPr bwMode="auto">
          <a:xfrm>
            <a:off x="838200" y="2667000"/>
            <a:ext cx="304800" cy="2286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15" name="Text Box 41"/>
          <p:cNvSpPr txBox="1">
            <a:spLocks noChangeArrowheads="1"/>
          </p:cNvSpPr>
          <p:nvPr/>
        </p:nvSpPr>
        <p:spPr bwMode="auto">
          <a:xfrm>
            <a:off x="1447800" y="3429000"/>
            <a:ext cx="454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tr-TR">
                <a:solidFill>
                  <a:schemeClr val="tx1"/>
                </a:solidFill>
              </a:rPr>
              <a:t>+q</a:t>
            </a:r>
          </a:p>
        </p:txBody>
      </p:sp>
      <p:sp>
        <p:nvSpPr>
          <p:cNvPr id="16" name="Line 42"/>
          <p:cNvSpPr>
            <a:spLocks noChangeShapeType="1"/>
          </p:cNvSpPr>
          <p:nvPr/>
        </p:nvSpPr>
        <p:spPr bwMode="auto">
          <a:xfrm flipH="1">
            <a:off x="990600" y="3352800"/>
            <a:ext cx="5334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17" name="Text Box 44"/>
          <p:cNvSpPr txBox="1">
            <a:spLocks noChangeArrowheads="1"/>
          </p:cNvSpPr>
          <p:nvPr/>
        </p:nvSpPr>
        <p:spPr bwMode="auto">
          <a:xfrm>
            <a:off x="1066800" y="2895600"/>
            <a:ext cx="1116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tr-TR">
                <a:solidFill>
                  <a:schemeClr val="tx1"/>
                </a:solidFill>
              </a:rPr>
              <a:t>r=0.20 m</a:t>
            </a:r>
          </a:p>
        </p:txBody>
      </p:sp>
      <p:sp>
        <p:nvSpPr>
          <p:cNvPr id="18" name="AutoShape 45"/>
          <p:cNvSpPr>
            <a:spLocks noChangeArrowheads="1"/>
          </p:cNvSpPr>
          <p:nvPr/>
        </p:nvSpPr>
        <p:spPr bwMode="auto">
          <a:xfrm rot="14960779">
            <a:off x="1600994" y="2742406"/>
            <a:ext cx="377825" cy="227013"/>
          </a:xfrm>
          <a:prstGeom prst="parallelogram">
            <a:avLst>
              <a:gd name="adj" fmla="val 41608"/>
            </a:avLst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tr-TR" altLang="tr-TR"/>
          </a:p>
        </p:txBody>
      </p:sp>
      <p:sp>
        <p:nvSpPr>
          <p:cNvPr id="19" name="Line 46"/>
          <p:cNvSpPr>
            <a:spLocks noChangeShapeType="1"/>
          </p:cNvSpPr>
          <p:nvPr/>
        </p:nvSpPr>
        <p:spPr bwMode="auto">
          <a:xfrm flipV="1">
            <a:off x="1752600" y="2362200"/>
            <a:ext cx="381000" cy="5334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graphicFrame>
        <p:nvGraphicFramePr>
          <p:cNvPr id="20" name="Object 47"/>
          <p:cNvGraphicFramePr>
            <a:graphicFrameLocks noChangeAspect="1"/>
          </p:cNvGraphicFramePr>
          <p:nvPr/>
        </p:nvGraphicFramePr>
        <p:xfrm>
          <a:off x="1981200" y="1981200"/>
          <a:ext cx="41275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Equation" r:id="rId3" imgW="215640" imgH="215640" progId="Equation.3">
                  <p:embed/>
                </p:oleObj>
              </mc:Choice>
              <mc:Fallback>
                <p:oleObj name="Equation" r:id="rId3" imgW="215640" imgH="215640" progId="Equation.3">
                  <p:embed/>
                  <p:pic>
                    <p:nvPicPr>
                      <p:cNvPr id="8194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1981200"/>
                        <a:ext cx="412750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 Box 48"/>
          <p:cNvSpPr txBox="1">
            <a:spLocks noChangeArrowheads="1"/>
          </p:cNvSpPr>
          <p:nvPr/>
        </p:nvSpPr>
        <p:spPr bwMode="auto">
          <a:xfrm>
            <a:off x="1050925" y="4656138"/>
            <a:ext cx="115093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tr-TR">
                <a:solidFill>
                  <a:schemeClr val="tx1"/>
                </a:solidFill>
              </a:rPr>
              <a:t>q=3.0 </a:t>
            </a:r>
            <a:r>
              <a:rPr lang="en-US" altLang="tr-TR">
                <a:solidFill>
                  <a:schemeClr val="tx1"/>
                </a:solidFill>
                <a:latin typeface="Symbol" panose="05050102010706020507" pitchFamily="18" charset="2"/>
              </a:rPr>
              <a:t>m</a:t>
            </a:r>
            <a:r>
              <a:rPr lang="en-US" altLang="tr-TR">
                <a:solidFill>
                  <a:schemeClr val="tx1"/>
                </a:solidFill>
              </a:rPr>
              <a:t>C</a:t>
            </a:r>
          </a:p>
          <a:p>
            <a:pPr eaLnBrk="1" hangingPunct="1"/>
            <a:r>
              <a:rPr lang="en-US" altLang="tr-TR">
                <a:solidFill>
                  <a:schemeClr val="tx1"/>
                </a:solidFill>
              </a:rPr>
              <a:t>A=2</a:t>
            </a:r>
            <a:r>
              <a:rPr lang="en-US" altLang="tr-TR">
                <a:solidFill>
                  <a:schemeClr val="tx1"/>
                </a:solidFill>
                <a:latin typeface="Symbol" panose="05050102010706020507" pitchFamily="18" charset="2"/>
              </a:rPr>
              <a:t>p</a:t>
            </a:r>
            <a:r>
              <a:rPr lang="en-US" altLang="tr-TR">
                <a:solidFill>
                  <a:schemeClr val="tx1"/>
                </a:solidFill>
              </a:rPr>
              <a:t>r</a:t>
            </a:r>
            <a:r>
              <a:rPr lang="en-US" altLang="tr-TR" baseline="30000">
                <a:solidFill>
                  <a:schemeClr val="tx1"/>
                </a:solidFill>
              </a:rPr>
              <a:t>2</a:t>
            </a:r>
            <a:endParaRPr lang="en-US" altLang="tr-TR">
              <a:solidFill>
                <a:schemeClr val="tx1"/>
              </a:solidFill>
            </a:endParaRPr>
          </a:p>
        </p:txBody>
      </p:sp>
      <p:graphicFrame>
        <p:nvGraphicFramePr>
          <p:cNvPr id="22" name="Object 49"/>
          <p:cNvGraphicFramePr>
            <a:graphicFrameLocks noChangeAspect="1"/>
          </p:cNvGraphicFramePr>
          <p:nvPr/>
        </p:nvGraphicFramePr>
        <p:xfrm>
          <a:off x="2819400" y="2178050"/>
          <a:ext cx="5854700" cy="292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Equation" r:id="rId5" imgW="3022560" imgH="1511280" progId="Equation.3">
                  <p:embed/>
                </p:oleObj>
              </mc:Choice>
              <mc:Fallback>
                <p:oleObj name="Equation" r:id="rId5" imgW="3022560" imgH="1511280" progId="Equation.3">
                  <p:embed/>
                  <p:pic>
                    <p:nvPicPr>
                      <p:cNvPr id="8195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2178050"/>
                        <a:ext cx="5854700" cy="292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0467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8869" y="119489"/>
            <a:ext cx="10483073" cy="658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399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449" y="100361"/>
            <a:ext cx="10119756" cy="647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239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9365" y="0"/>
            <a:ext cx="9846527" cy="662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67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401"/>
          <a:stretch/>
        </p:blipFill>
        <p:spPr>
          <a:xfrm>
            <a:off x="529994" y="122662"/>
            <a:ext cx="10297839" cy="673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50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5504"/>
            <a:ext cx="7170874" cy="3364468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47" y="2389188"/>
            <a:ext cx="9369451" cy="4242960"/>
          </a:xfrm>
          <a:prstGeom prst="rect">
            <a:avLst/>
          </a:prstGeom>
        </p:spPr>
      </p:pic>
      <p:pic>
        <p:nvPicPr>
          <p:cNvPr id="6" name="İçerik Yer Tutucusu 3"/>
          <p:cNvPicPr>
            <a:picLocks noChangeAspect="1"/>
          </p:cNvPicPr>
          <p:nvPr/>
        </p:nvPicPr>
        <p:blipFill rotWithShape="1">
          <a:blip r:embed="rId2"/>
          <a:srcRect l="45780" t="68340" r="-3577" b="-2280"/>
          <a:stretch/>
        </p:blipFill>
        <p:spPr>
          <a:xfrm>
            <a:off x="6478858" y="1193180"/>
            <a:ext cx="4144537" cy="1327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82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609600" y="1143000"/>
            <a:ext cx="37639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tr-TR" sz="1800">
                <a:solidFill>
                  <a:schemeClr val="tx1"/>
                </a:solidFill>
                <a:latin typeface="Arial" panose="020B0604020202020204" pitchFamily="34" charset="0"/>
              </a:rPr>
              <a:t>  </a:t>
            </a:r>
            <a:r>
              <a:rPr lang="tr-TR" altLang="tr-TR" sz="2400">
                <a:solidFill>
                  <a:schemeClr val="tx1"/>
                </a:solidFill>
                <a:latin typeface="Arial" panose="020B0604020202020204" pitchFamily="34" charset="0"/>
              </a:rPr>
              <a:t>Elektrik akısının  tanımı</a:t>
            </a:r>
            <a:r>
              <a:rPr lang="en-US" altLang="tr-TR" sz="240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5" name="Text Box 37"/>
          <p:cNvSpPr txBox="1">
            <a:spLocks noChangeArrowheads="1"/>
          </p:cNvSpPr>
          <p:nvPr/>
        </p:nvSpPr>
        <p:spPr bwMode="auto">
          <a:xfrm>
            <a:off x="1295400" y="1600200"/>
            <a:ext cx="73977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tr-TR" altLang="tr-TR" dirty="0"/>
              <a:t>Yüzeyde küçük bir alan üzerindeki herhangi bir nokta için</a:t>
            </a:r>
            <a:r>
              <a:rPr lang="en-US" altLang="tr-TR" dirty="0"/>
              <a:t>, </a:t>
            </a:r>
            <a:r>
              <a:rPr lang="tr-TR" altLang="tr-TR" dirty="0"/>
              <a:t>yüzeye dik </a:t>
            </a:r>
          </a:p>
          <a:p>
            <a:pPr eaLnBrk="1" hangingPunct="1"/>
            <a:r>
              <a:rPr lang="tr-TR" altLang="tr-TR" dirty="0"/>
              <a:t>elektrik alan bileşenini ve yüzey alanı bileşenin çarpımını alırız.</a:t>
            </a:r>
          </a:p>
          <a:p>
            <a:pPr eaLnBrk="1" hangingPunct="1"/>
            <a:r>
              <a:rPr lang="tr-TR" altLang="tr-TR" dirty="0"/>
              <a:t>Böylece  yüzey boyunca toplanan bu nicelik net elektrik akısını verir.</a:t>
            </a:r>
            <a:endParaRPr lang="en-US" altLang="tr-TR" dirty="0"/>
          </a:p>
        </p:txBody>
      </p:sp>
      <p:sp>
        <p:nvSpPr>
          <p:cNvPr id="6" name="Text Box 39"/>
          <p:cNvSpPr txBox="1">
            <a:spLocks noChangeArrowheads="1"/>
          </p:cNvSpPr>
          <p:nvPr/>
        </p:nvSpPr>
        <p:spPr bwMode="auto">
          <a:xfrm>
            <a:off x="1203325" y="3824288"/>
            <a:ext cx="783748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tr-TR" altLang="tr-TR" dirty="0"/>
              <a:t>Kapalı bir yüzey boyunca elektrik akısının dışa doğru mu yoksa içe doğru </a:t>
            </a:r>
          </a:p>
          <a:p>
            <a:pPr eaLnBrk="1" hangingPunct="1"/>
            <a:r>
              <a:rPr lang="tr-TR" altLang="tr-TR" dirty="0"/>
              <a:t>mu </a:t>
            </a:r>
            <a:r>
              <a:rPr lang="tr-TR" altLang="tr-TR" dirty="0" smtClean="0"/>
              <a:t>olduğu, yüzeyi </a:t>
            </a:r>
            <a:r>
              <a:rPr lang="tr-TR" altLang="tr-TR" dirty="0"/>
              <a:t>kaplayan yükün işaretine bağlıdır.</a:t>
            </a:r>
            <a:endParaRPr lang="en-US" altLang="tr-TR" dirty="0"/>
          </a:p>
        </p:txBody>
      </p:sp>
      <p:sp>
        <p:nvSpPr>
          <p:cNvPr id="7" name="Text Box 40"/>
          <p:cNvSpPr txBox="1">
            <a:spLocks noChangeArrowheads="1"/>
          </p:cNvSpPr>
          <p:nvPr/>
        </p:nvSpPr>
        <p:spPr bwMode="auto">
          <a:xfrm>
            <a:off x="1219200" y="4495800"/>
            <a:ext cx="7054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tr-TR" altLang="tr-TR"/>
              <a:t>Yüzeyin dışındaki yükler</a:t>
            </a:r>
            <a:r>
              <a:rPr lang="en-US" altLang="tr-TR"/>
              <a:t> </a:t>
            </a:r>
            <a:r>
              <a:rPr lang="tr-TR" altLang="tr-TR"/>
              <a:t>yüzey boyunca net elektrik akısı vermez.</a:t>
            </a:r>
            <a:endParaRPr lang="en-US" altLang="tr-TR"/>
          </a:p>
        </p:txBody>
      </p:sp>
      <p:sp>
        <p:nvSpPr>
          <p:cNvPr id="8" name="Text Box 41"/>
          <p:cNvSpPr txBox="1">
            <a:spLocks noChangeArrowheads="1"/>
          </p:cNvSpPr>
          <p:nvPr/>
        </p:nvSpPr>
        <p:spPr bwMode="auto">
          <a:xfrm>
            <a:off x="1219200" y="5181600"/>
            <a:ext cx="76041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Tx/>
              <a:buChar char="•"/>
            </a:pPr>
            <a:r>
              <a:rPr lang="en-US" altLang="tr-TR"/>
              <a:t> </a:t>
            </a:r>
            <a:r>
              <a:rPr lang="tr-TR" altLang="tr-TR"/>
              <a:t>Net elektrik akısı</a:t>
            </a:r>
            <a:r>
              <a:rPr lang="en-US" altLang="tr-TR"/>
              <a:t> </a:t>
            </a:r>
            <a:r>
              <a:rPr lang="tr-TR" altLang="tr-TR"/>
              <a:t>yüzeyle kuşatılmış olan net yük miktarıyla doğru </a:t>
            </a:r>
          </a:p>
          <a:p>
            <a:pPr eaLnBrk="1" hangingPunct="1"/>
            <a:r>
              <a:rPr lang="tr-TR" altLang="tr-TR"/>
              <a:t>Orantılıdır fakat bunu yanında kapalı yüzeyin boyutlarından bağımsızdır.</a:t>
            </a:r>
            <a:endParaRPr lang="en-US" altLang="tr-TR"/>
          </a:p>
        </p:txBody>
      </p:sp>
      <p:sp>
        <p:nvSpPr>
          <p:cNvPr id="9" name="Text Box 42"/>
          <p:cNvSpPr txBox="1">
            <a:spLocks noChangeArrowheads="1"/>
          </p:cNvSpPr>
          <p:nvPr/>
        </p:nvSpPr>
        <p:spPr bwMode="auto">
          <a:xfrm>
            <a:off x="658813" y="3200400"/>
            <a:ext cx="4686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tr-TR" sz="1800">
                <a:solidFill>
                  <a:schemeClr val="tx1"/>
                </a:solidFill>
                <a:latin typeface="Arial" panose="020B0604020202020204" pitchFamily="34" charset="0"/>
              </a:rPr>
              <a:t>  </a:t>
            </a:r>
            <a:r>
              <a:rPr lang="en-US" altLang="tr-TR" sz="2400">
                <a:solidFill>
                  <a:schemeClr val="tx1"/>
                </a:solidFill>
                <a:latin typeface="Arial" panose="020B0604020202020204" pitchFamily="34" charset="0"/>
              </a:rPr>
              <a:t> Gauss</a:t>
            </a:r>
            <a:r>
              <a:rPr lang="tr-TR" altLang="tr-TR" sz="2400">
                <a:solidFill>
                  <a:schemeClr val="tx1"/>
                </a:solidFill>
                <a:latin typeface="Arial" panose="020B0604020202020204" pitchFamily="34" charset="0"/>
              </a:rPr>
              <a:t> kanununun nitel ifadesi</a:t>
            </a:r>
            <a:endParaRPr lang="en-US" altLang="tr-TR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067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5107" y="0"/>
            <a:ext cx="9669453" cy="664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890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5468" y="120596"/>
            <a:ext cx="9822366" cy="665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412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7609" y="0"/>
            <a:ext cx="9625619" cy="660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68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Gauss Yasası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838200" y="1538868"/>
            <a:ext cx="10515600" cy="485078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tr-TR" dirty="0"/>
              <a:t>Bu bölüm kapsamında şu konulara değinilecektir:</a:t>
            </a:r>
          </a:p>
          <a:p>
            <a:r>
              <a:rPr lang="tr-TR" dirty="0" smtClean="0"/>
              <a:t>Elektrik </a:t>
            </a:r>
            <a:r>
              <a:rPr lang="tr-TR" dirty="0"/>
              <a:t>Akısı</a:t>
            </a:r>
          </a:p>
          <a:p>
            <a:r>
              <a:rPr lang="tr-TR" dirty="0" smtClean="0"/>
              <a:t>Gauss </a:t>
            </a:r>
            <a:r>
              <a:rPr lang="tr-TR" dirty="0"/>
              <a:t>Yasası</a:t>
            </a:r>
          </a:p>
          <a:p>
            <a:r>
              <a:rPr lang="tr-TR" dirty="0" smtClean="0"/>
              <a:t>Uygulamalar</a:t>
            </a:r>
            <a:endParaRPr lang="tr-TR" dirty="0"/>
          </a:p>
          <a:p>
            <a:r>
              <a:rPr lang="tr-TR" dirty="0" smtClean="0"/>
              <a:t>İletkenlerde </a:t>
            </a:r>
            <a:r>
              <a:rPr lang="tr-TR" dirty="0"/>
              <a:t>Elektrik Alan</a:t>
            </a:r>
          </a:p>
          <a:p>
            <a:pPr marL="0" indent="0">
              <a:buNone/>
            </a:pPr>
            <a:endParaRPr lang="tr-TR" dirty="0" smtClean="0"/>
          </a:p>
          <a:p>
            <a:pPr marL="0" indent="0">
              <a:buNone/>
            </a:pPr>
            <a:r>
              <a:rPr lang="tr-TR" dirty="0" smtClean="0"/>
              <a:t>Gauss </a:t>
            </a:r>
            <a:r>
              <a:rPr lang="tr-TR" dirty="0"/>
              <a:t>yasasını uygulayarak</a:t>
            </a:r>
            <a:r>
              <a:rPr lang="tr-TR" dirty="0" smtClean="0"/>
              <a:t>; Simetrik yük dağılımlarında örneğin</a:t>
            </a:r>
            <a:endParaRPr lang="tr-TR" dirty="0"/>
          </a:p>
          <a:p>
            <a:r>
              <a:rPr lang="tr-TR" b="1" dirty="0"/>
              <a:t>Düzgün yüklü sonsuz geniş yalıtkan plakanın,</a:t>
            </a:r>
            <a:endParaRPr lang="tr-TR" dirty="0"/>
          </a:p>
          <a:p>
            <a:r>
              <a:rPr lang="tr-TR" b="1" dirty="0"/>
              <a:t>Düzgün yüklü sonsuz uzun yalıtkan çubuğun,</a:t>
            </a:r>
            <a:endParaRPr lang="tr-TR" dirty="0"/>
          </a:p>
          <a:p>
            <a:r>
              <a:rPr lang="tr-TR" b="1" dirty="0"/>
              <a:t>Düzgün yüklü küresel kabuğun ve kürenin</a:t>
            </a:r>
            <a:endParaRPr lang="tr-TR" dirty="0"/>
          </a:p>
          <a:p>
            <a:pPr marL="0" indent="0">
              <a:buNone/>
            </a:pPr>
            <a:r>
              <a:rPr lang="tr-TR" dirty="0" smtClean="0"/>
              <a:t>oluşturduğu </a:t>
            </a:r>
            <a:r>
              <a:rPr lang="tr-TR" dirty="0"/>
              <a:t>elektrik alanları hesaplayacağız. Gauss yasasını kullanarak, iletkenlerin içinde ve dışındaki elektrik alanlar da hesaplanacaktır. </a:t>
            </a:r>
          </a:p>
        </p:txBody>
      </p:sp>
    </p:spTree>
    <p:extLst>
      <p:ext uri="{BB962C8B-B14F-4D97-AF65-F5344CB8AC3E}">
        <p14:creationId xmlns:p14="http://schemas.microsoft.com/office/powerpoint/2010/main" val="2155716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6310" y="197546"/>
            <a:ext cx="10294549" cy="654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87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950" y="72889"/>
            <a:ext cx="10973177" cy="678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298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299" y="130638"/>
            <a:ext cx="11381725" cy="671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2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883" y="175245"/>
            <a:ext cx="10139137" cy="661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68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341" y="186706"/>
            <a:ext cx="11135317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51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160" y="131335"/>
            <a:ext cx="11278168" cy="672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7838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8060" y="0"/>
            <a:ext cx="9623726" cy="664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78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8559" y="83437"/>
            <a:ext cx="10405754" cy="65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179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3612"/>
            <a:ext cx="9863890" cy="632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371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309" y="119333"/>
            <a:ext cx="10248710" cy="673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594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700" y="241795"/>
            <a:ext cx="11231837" cy="661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64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686" y="253302"/>
            <a:ext cx="10973928" cy="649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9714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0749" y="119488"/>
            <a:ext cx="9353768" cy="6261111"/>
          </a:xfrm>
          <a:prstGeom prst="rect">
            <a:avLst/>
          </a:prstGeom>
        </p:spPr>
      </p:pic>
      <p:sp>
        <p:nvSpPr>
          <p:cNvPr id="5" name="Dikdörtgen 4"/>
          <p:cNvSpPr/>
          <p:nvPr/>
        </p:nvSpPr>
        <p:spPr>
          <a:xfrm>
            <a:off x="998281" y="6380599"/>
            <a:ext cx="111937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dirty="0"/>
              <a:t>İletken </a:t>
            </a:r>
            <a:r>
              <a:rPr lang="tr-TR" dirty="0" smtClean="0"/>
              <a:t>içinde boşluk var ise  </a:t>
            </a:r>
            <a:r>
              <a:rPr lang="tr-TR" dirty="0"/>
              <a:t>boşluğun duvarlarında yük bulunamaz. Tüm yük iletkenin dış yüzeyinde bulunabilir.</a:t>
            </a:r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0534" y="4962293"/>
            <a:ext cx="1845607" cy="128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7234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378" y="152120"/>
            <a:ext cx="9447323" cy="670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8620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5" name="İçerik Yer Tutucus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9233518" cy="641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160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6997" y="141791"/>
            <a:ext cx="8944203" cy="659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671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2" name="Text Box 3"/>
          <p:cNvSpPr txBox="1">
            <a:spLocks noChangeArrowheads="1"/>
          </p:cNvSpPr>
          <p:nvPr/>
        </p:nvSpPr>
        <p:spPr bwMode="auto">
          <a:xfrm>
            <a:off x="1752601" y="1066801"/>
            <a:ext cx="4225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Char char="q"/>
            </a:pPr>
            <a:r>
              <a:rPr lang="tr-TR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Yüklü iletken kürenin alanı</a:t>
            </a:r>
            <a:r>
              <a:rPr lang="en-US" altLang="tr-TR" sz="2400" dirty="0">
                <a:solidFill>
                  <a:schemeClr val="tx1"/>
                </a:solidFill>
                <a:latin typeface="Arial" panose="020B0604020202020204" pitchFamily="34" charset="0"/>
              </a:rPr>
              <a:t>  </a:t>
            </a:r>
          </a:p>
        </p:txBody>
      </p:sp>
      <p:sp>
        <p:nvSpPr>
          <p:cNvPr id="13323" name="Oval 18"/>
          <p:cNvSpPr>
            <a:spLocks noChangeArrowheads="1"/>
          </p:cNvSpPr>
          <p:nvPr/>
        </p:nvSpPr>
        <p:spPr bwMode="auto">
          <a:xfrm>
            <a:off x="2667000" y="2438400"/>
            <a:ext cx="1600200" cy="15240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endParaRPr lang="tr-TR" altLang="tr-TR"/>
          </a:p>
        </p:txBody>
      </p:sp>
      <p:sp>
        <p:nvSpPr>
          <p:cNvPr id="13324" name="Text Box 19"/>
          <p:cNvSpPr txBox="1">
            <a:spLocks noChangeArrowheads="1"/>
          </p:cNvSpPr>
          <p:nvPr/>
        </p:nvSpPr>
        <p:spPr bwMode="auto">
          <a:xfrm>
            <a:off x="4038600" y="3048001"/>
            <a:ext cx="27283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tr-TR" sz="1200" b="1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325" name="Text Box 20"/>
          <p:cNvSpPr txBox="1">
            <a:spLocks noChangeArrowheads="1"/>
          </p:cNvSpPr>
          <p:nvPr/>
        </p:nvSpPr>
        <p:spPr bwMode="auto">
          <a:xfrm>
            <a:off x="3276600" y="2362201"/>
            <a:ext cx="27283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tr-TR" sz="1200" b="1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326" name="Text Box 21"/>
          <p:cNvSpPr txBox="1">
            <a:spLocks noChangeArrowheads="1"/>
          </p:cNvSpPr>
          <p:nvPr/>
        </p:nvSpPr>
        <p:spPr bwMode="auto">
          <a:xfrm>
            <a:off x="3311525" y="3733801"/>
            <a:ext cx="27283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tr-TR" sz="1200" b="1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327" name="Text Box 22"/>
          <p:cNvSpPr txBox="1">
            <a:spLocks noChangeArrowheads="1"/>
          </p:cNvSpPr>
          <p:nvPr/>
        </p:nvSpPr>
        <p:spPr bwMode="auto">
          <a:xfrm>
            <a:off x="2590800" y="3048001"/>
            <a:ext cx="27283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tr-TR" sz="1200" b="1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328" name="Text Box 23"/>
          <p:cNvSpPr txBox="1">
            <a:spLocks noChangeArrowheads="1"/>
          </p:cNvSpPr>
          <p:nvPr/>
        </p:nvSpPr>
        <p:spPr bwMode="auto">
          <a:xfrm>
            <a:off x="2819400" y="2514601"/>
            <a:ext cx="27283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tr-TR" sz="1200" b="1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329" name="Text Box 24"/>
          <p:cNvSpPr txBox="1">
            <a:spLocks noChangeArrowheads="1"/>
          </p:cNvSpPr>
          <p:nvPr/>
        </p:nvSpPr>
        <p:spPr bwMode="auto">
          <a:xfrm>
            <a:off x="3810000" y="2514601"/>
            <a:ext cx="27283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tr-TR" sz="1200" b="1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330" name="Text Box 25"/>
          <p:cNvSpPr txBox="1">
            <a:spLocks noChangeArrowheads="1"/>
          </p:cNvSpPr>
          <p:nvPr/>
        </p:nvSpPr>
        <p:spPr bwMode="auto">
          <a:xfrm>
            <a:off x="3886200" y="3581401"/>
            <a:ext cx="27283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tr-TR" sz="1200" b="1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331" name="Text Box 26"/>
          <p:cNvSpPr txBox="1">
            <a:spLocks noChangeArrowheads="1"/>
          </p:cNvSpPr>
          <p:nvPr/>
        </p:nvSpPr>
        <p:spPr bwMode="auto">
          <a:xfrm>
            <a:off x="2819400" y="3581401"/>
            <a:ext cx="27283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tr-TR" sz="1200" b="1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3332" name="Line 27"/>
          <p:cNvSpPr>
            <a:spLocks noChangeShapeType="1"/>
          </p:cNvSpPr>
          <p:nvPr/>
        </p:nvSpPr>
        <p:spPr bwMode="auto">
          <a:xfrm>
            <a:off x="3429000" y="1752600"/>
            <a:ext cx="0" cy="472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13333" name="Line 28"/>
          <p:cNvSpPr>
            <a:spLocks noChangeShapeType="1"/>
          </p:cNvSpPr>
          <p:nvPr/>
        </p:nvSpPr>
        <p:spPr bwMode="auto">
          <a:xfrm>
            <a:off x="2438400" y="5867400"/>
            <a:ext cx="3581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13334" name="Line 29"/>
          <p:cNvSpPr>
            <a:spLocks noChangeShapeType="1"/>
          </p:cNvSpPr>
          <p:nvPr/>
        </p:nvSpPr>
        <p:spPr bwMode="auto">
          <a:xfrm>
            <a:off x="4267200" y="3200400"/>
            <a:ext cx="0" cy="27432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13335" name="Line 31"/>
          <p:cNvSpPr>
            <a:spLocks noChangeShapeType="1"/>
          </p:cNvSpPr>
          <p:nvPr/>
        </p:nvSpPr>
        <p:spPr bwMode="auto">
          <a:xfrm>
            <a:off x="3429000" y="3200400"/>
            <a:ext cx="2590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13336" name="Text Box 33"/>
          <p:cNvSpPr txBox="1">
            <a:spLocks noChangeArrowheads="1"/>
          </p:cNvSpPr>
          <p:nvPr/>
        </p:nvSpPr>
        <p:spPr bwMode="auto">
          <a:xfrm>
            <a:off x="2895601" y="3200401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tr-TR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3337" name="Line 34"/>
          <p:cNvSpPr>
            <a:spLocks noChangeShapeType="1"/>
          </p:cNvSpPr>
          <p:nvPr/>
        </p:nvSpPr>
        <p:spPr bwMode="auto">
          <a:xfrm flipH="1" flipV="1">
            <a:off x="2743200" y="2819400"/>
            <a:ext cx="685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13338" name="Oval 38"/>
          <p:cNvSpPr>
            <a:spLocks noChangeArrowheads="1"/>
          </p:cNvSpPr>
          <p:nvPr/>
        </p:nvSpPr>
        <p:spPr bwMode="auto">
          <a:xfrm>
            <a:off x="1905000" y="1600200"/>
            <a:ext cx="3200400" cy="3124200"/>
          </a:xfrm>
          <a:prstGeom prst="ellipse">
            <a:avLst/>
          </a:prstGeom>
          <a:solidFill>
            <a:schemeClr val="bg1">
              <a:alpha val="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tr-TR" altLang="tr-TR"/>
          </a:p>
        </p:txBody>
      </p:sp>
      <p:sp>
        <p:nvSpPr>
          <p:cNvPr id="13339" name="Line 40"/>
          <p:cNvSpPr>
            <a:spLocks noChangeShapeType="1"/>
          </p:cNvSpPr>
          <p:nvPr/>
        </p:nvSpPr>
        <p:spPr bwMode="auto">
          <a:xfrm>
            <a:off x="5105400" y="3200400"/>
            <a:ext cx="0" cy="27432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13340" name="Line 41"/>
          <p:cNvSpPr>
            <a:spLocks noChangeShapeType="1"/>
          </p:cNvSpPr>
          <p:nvPr/>
        </p:nvSpPr>
        <p:spPr bwMode="auto">
          <a:xfrm>
            <a:off x="5943600" y="3200400"/>
            <a:ext cx="0" cy="27432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13341" name="Text Box 42"/>
          <p:cNvSpPr txBox="1">
            <a:spLocks noChangeArrowheads="1"/>
          </p:cNvSpPr>
          <p:nvPr/>
        </p:nvSpPr>
        <p:spPr bwMode="auto">
          <a:xfrm>
            <a:off x="4098926" y="5881689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tr-TR">
                <a:solidFill>
                  <a:schemeClr val="tx1"/>
                </a:solidFill>
              </a:rPr>
              <a:t>R</a:t>
            </a:r>
          </a:p>
        </p:txBody>
      </p:sp>
      <p:sp>
        <p:nvSpPr>
          <p:cNvPr id="13342" name="Text Box 43"/>
          <p:cNvSpPr txBox="1">
            <a:spLocks noChangeArrowheads="1"/>
          </p:cNvSpPr>
          <p:nvPr/>
        </p:nvSpPr>
        <p:spPr bwMode="auto">
          <a:xfrm>
            <a:off x="4876801" y="5867401"/>
            <a:ext cx="481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tr-TR">
                <a:solidFill>
                  <a:schemeClr val="tx1"/>
                </a:solidFill>
              </a:rPr>
              <a:t>2R</a:t>
            </a:r>
          </a:p>
        </p:txBody>
      </p:sp>
      <p:sp>
        <p:nvSpPr>
          <p:cNvPr id="13343" name="Text Box 44"/>
          <p:cNvSpPr txBox="1">
            <a:spLocks noChangeArrowheads="1"/>
          </p:cNvSpPr>
          <p:nvPr/>
        </p:nvSpPr>
        <p:spPr bwMode="auto">
          <a:xfrm>
            <a:off x="5715001" y="5867401"/>
            <a:ext cx="481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tr-TR">
                <a:solidFill>
                  <a:schemeClr val="tx1"/>
                </a:solidFill>
              </a:rPr>
              <a:t>3R</a:t>
            </a:r>
          </a:p>
        </p:txBody>
      </p:sp>
      <p:sp>
        <p:nvSpPr>
          <p:cNvPr id="13344" name="Line 45"/>
          <p:cNvSpPr>
            <a:spLocks noChangeShapeType="1"/>
          </p:cNvSpPr>
          <p:nvPr/>
        </p:nvSpPr>
        <p:spPr bwMode="auto">
          <a:xfrm flipH="1">
            <a:off x="4572000" y="1676400"/>
            <a:ext cx="3810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13345" name="Text Box 46"/>
          <p:cNvSpPr txBox="1">
            <a:spLocks noChangeArrowheads="1"/>
          </p:cNvSpPr>
          <p:nvPr/>
        </p:nvSpPr>
        <p:spPr bwMode="auto">
          <a:xfrm>
            <a:off x="4937125" y="1431926"/>
            <a:ext cx="16081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tr-TR" altLang="tr-TR">
                <a:solidFill>
                  <a:schemeClr val="tx1"/>
                </a:solidFill>
              </a:rPr>
              <a:t>Gauss  yüzeyi</a:t>
            </a:r>
            <a:endParaRPr lang="en-US" altLang="tr-TR">
              <a:solidFill>
                <a:schemeClr val="tx1"/>
              </a:solidFill>
            </a:endParaRPr>
          </a:p>
        </p:txBody>
      </p:sp>
      <p:graphicFrame>
        <p:nvGraphicFramePr>
          <p:cNvPr id="13314" name="Object 47"/>
          <p:cNvGraphicFramePr>
            <a:graphicFrameLocks noChangeAspect="1"/>
          </p:cNvGraphicFramePr>
          <p:nvPr/>
        </p:nvGraphicFramePr>
        <p:xfrm>
          <a:off x="6330950" y="1981201"/>
          <a:ext cx="205105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5" name="Equation" r:id="rId3" imgW="901440" imgH="241200" progId="Equation.3">
                  <p:embed/>
                </p:oleObj>
              </mc:Choice>
              <mc:Fallback>
                <p:oleObj name="Equation" r:id="rId3" imgW="901440" imgH="241200" progId="Equation.3">
                  <p:embed/>
                  <p:pic>
                    <p:nvPicPr>
                      <p:cNvPr id="13314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0950" y="1981201"/>
                        <a:ext cx="2051050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5" name="Object 48"/>
          <p:cNvGraphicFramePr>
            <a:graphicFrameLocks noChangeAspect="1"/>
          </p:cNvGraphicFramePr>
          <p:nvPr/>
        </p:nvGraphicFramePr>
        <p:xfrm>
          <a:off x="6324601" y="2617788"/>
          <a:ext cx="1300163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Equation" r:id="rId5" imgW="571320" imgH="203040" progId="Equation.3">
                  <p:embed/>
                </p:oleObj>
              </mc:Choice>
              <mc:Fallback>
                <p:oleObj name="Equation" r:id="rId5" imgW="571320" imgH="203040" progId="Equation.3">
                  <p:embed/>
                  <p:pic>
                    <p:nvPicPr>
                      <p:cNvPr id="13315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1" y="2617788"/>
                        <a:ext cx="1300163" cy="461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46" name="Text Box 49"/>
          <p:cNvSpPr txBox="1">
            <a:spLocks noChangeArrowheads="1"/>
          </p:cNvSpPr>
          <p:nvPr/>
        </p:nvSpPr>
        <p:spPr bwMode="auto">
          <a:xfrm>
            <a:off x="7451726" y="2605089"/>
            <a:ext cx="33194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tr-TR" altLang="tr-TR">
                <a:solidFill>
                  <a:schemeClr val="tx1"/>
                </a:solidFill>
              </a:rPr>
              <a:t>Küre dışında bir Gauss yüzeyi </a:t>
            </a:r>
          </a:p>
          <a:p>
            <a:pPr eaLnBrk="1" hangingPunct="1"/>
            <a:r>
              <a:rPr lang="tr-TR" altLang="tr-TR">
                <a:solidFill>
                  <a:schemeClr val="tx1"/>
                </a:solidFill>
              </a:rPr>
              <a:t>çizilir</a:t>
            </a:r>
            <a:endParaRPr lang="en-US" altLang="tr-TR">
              <a:solidFill>
                <a:schemeClr val="tx1"/>
              </a:solidFill>
            </a:endParaRPr>
          </a:p>
        </p:txBody>
      </p:sp>
      <p:graphicFrame>
        <p:nvGraphicFramePr>
          <p:cNvPr id="13316" name="Object 51"/>
          <p:cNvGraphicFramePr>
            <a:graphicFrameLocks noChangeAspect="1"/>
          </p:cNvGraphicFramePr>
          <p:nvPr/>
        </p:nvGraphicFramePr>
        <p:xfrm>
          <a:off x="6416676" y="5684838"/>
          <a:ext cx="2727325" cy="868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7" name="Equation" r:id="rId7" imgW="1358640" imgH="431640" progId="Equation.3">
                  <p:embed/>
                </p:oleObj>
              </mc:Choice>
              <mc:Fallback>
                <p:oleObj name="Equation" r:id="rId7" imgW="1358640" imgH="431640" progId="Equation.3">
                  <p:embed/>
                  <p:pic>
                    <p:nvPicPr>
                      <p:cNvPr id="13316" name="Object 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6676" y="5684838"/>
                        <a:ext cx="2727325" cy="868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47" name="Freeform 53"/>
          <p:cNvSpPr>
            <a:spLocks/>
          </p:cNvSpPr>
          <p:nvPr/>
        </p:nvSpPr>
        <p:spPr bwMode="auto">
          <a:xfrm>
            <a:off x="4267200" y="4114800"/>
            <a:ext cx="1676400" cy="1600200"/>
          </a:xfrm>
          <a:custGeom>
            <a:avLst/>
            <a:gdLst>
              <a:gd name="T0" fmla="*/ 0 w 1056"/>
              <a:gd name="T1" fmla="*/ 0 h 1008"/>
              <a:gd name="T2" fmla="*/ 76200 w 1056"/>
              <a:gd name="T3" fmla="*/ 304800 h 1008"/>
              <a:gd name="T4" fmla="*/ 304800 w 1056"/>
              <a:gd name="T5" fmla="*/ 762000 h 1008"/>
              <a:gd name="T6" fmla="*/ 533400 w 1056"/>
              <a:gd name="T7" fmla="*/ 1066800 h 1008"/>
              <a:gd name="T8" fmla="*/ 838200 w 1056"/>
              <a:gd name="T9" fmla="*/ 1371600 h 1008"/>
              <a:gd name="T10" fmla="*/ 1219200 w 1056"/>
              <a:gd name="T11" fmla="*/ 1524000 h 1008"/>
              <a:gd name="T12" fmla="*/ 1676400 w 1056"/>
              <a:gd name="T13" fmla="*/ 1600200 h 100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056"/>
              <a:gd name="T22" fmla="*/ 0 h 1008"/>
              <a:gd name="T23" fmla="*/ 1056 w 1056"/>
              <a:gd name="T24" fmla="*/ 1008 h 100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056" h="1008">
                <a:moveTo>
                  <a:pt x="0" y="0"/>
                </a:moveTo>
                <a:cubicBezTo>
                  <a:pt x="8" y="56"/>
                  <a:pt x="16" y="112"/>
                  <a:pt x="48" y="192"/>
                </a:cubicBezTo>
                <a:cubicBezTo>
                  <a:pt x="80" y="272"/>
                  <a:pt x="144" y="400"/>
                  <a:pt x="192" y="480"/>
                </a:cubicBezTo>
                <a:cubicBezTo>
                  <a:pt x="240" y="560"/>
                  <a:pt x="280" y="608"/>
                  <a:pt x="336" y="672"/>
                </a:cubicBezTo>
                <a:cubicBezTo>
                  <a:pt x="392" y="736"/>
                  <a:pt x="456" y="816"/>
                  <a:pt x="528" y="864"/>
                </a:cubicBezTo>
                <a:cubicBezTo>
                  <a:pt x="600" y="912"/>
                  <a:pt x="680" y="936"/>
                  <a:pt x="768" y="960"/>
                </a:cubicBezTo>
                <a:cubicBezTo>
                  <a:pt x="856" y="984"/>
                  <a:pt x="1008" y="1000"/>
                  <a:pt x="1056" y="1008"/>
                </a:cubicBezTo>
              </a:path>
            </a:pathLst>
          </a:cu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tr-TR" altLang="tr-TR"/>
          </a:p>
        </p:txBody>
      </p:sp>
      <p:sp>
        <p:nvSpPr>
          <p:cNvPr id="13348" name="Line 54"/>
          <p:cNvSpPr>
            <a:spLocks noChangeShapeType="1"/>
          </p:cNvSpPr>
          <p:nvPr/>
        </p:nvSpPr>
        <p:spPr bwMode="auto">
          <a:xfrm>
            <a:off x="3429000" y="5867400"/>
            <a:ext cx="8382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13349" name="Line 55"/>
          <p:cNvSpPr>
            <a:spLocks noChangeShapeType="1"/>
          </p:cNvSpPr>
          <p:nvPr/>
        </p:nvSpPr>
        <p:spPr bwMode="auto">
          <a:xfrm>
            <a:off x="3429000" y="4114800"/>
            <a:ext cx="8382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13350" name="Line 56"/>
          <p:cNvSpPr>
            <a:spLocks noChangeShapeType="1"/>
          </p:cNvSpPr>
          <p:nvPr/>
        </p:nvSpPr>
        <p:spPr bwMode="auto">
          <a:xfrm>
            <a:off x="3429000" y="5486400"/>
            <a:ext cx="16764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13351" name="Line 57"/>
          <p:cNvSpPr>
            <a:spLocks noChangeShapeType="1"/>
          </p:cNvSpPr>
          <p:nvPr/>
        </p:nvSpPr>
        <p:spPr bwMode="auto">
          <a:xfrm>
            <a:off x="3429000" y="5715000"/>
            <a:ext cx="25146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graphicFrame>
        <p:nvGraphicFramePr>
          <p:cNvPr id="13317" name="Object 58"/>
          <p:cNvGraphicFramePr>
            <a:graphicFrameLocks noChangeAspect="1"/>
          </p:cNvGraphicFramePr>
          <p:nvPr/>
        </p:nvGraphicFramePr>
        <p:xfrm>
          <a:off x="2057400" y="3919538"/>
          <a:ext cx="1219200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8" name="Equation" r:id="rId9" imgW="914400" imgH="431640" progId="Equation.3">
                  <p:embed/>
                </p:oleObj>
              </mc:Choice>
              <mc:Fallback>
                <p:oleObj name="Equation" r:id="rId9" imgW="914400" imgH="431640" progId="Equation.3">
                  <p:embed/>
                  <p:pic>
                    <p:nvPicPr>
                      <p:cNvPr id="13317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3919538"/>
                        <a:ext cx="1219200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8" name="Object 59"/>
          <p:cNvGraphicFramePr>
            <a:graphicFrameLocks noChangeAspect="1"/>
          </p:cNvGraphicFramePr>
          <p:nvPr/>
        </p:nvGraphicFramePr>
        <p:xfrm>
          <a:off x="2514600" y="5262564"/>
          <a:ext cx="685800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9" name="Equation" r:id="rId11" imgW="393480" imgH="215640" progId="Equation.3">
                  <p:embed/>
                </p:oleObj>
              </mc:Choice>
              <mc:Fallback>
                <p:oleObj name="Equation" r:id="rId11" imgW="393480" imgH="215640" progId="Equation.3">
                  <p:embed/>
                  <p:pic>
                    <p:nvPicPr>
                      <p:cNvPr id="13318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5262564"/>
                        <a:ext cx="685800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9" name="Object 60"/>
          <p:cNvGraphicFramePr>
            <a:graphicFrameLocks noChangeAspect="1"/>
          </p:cNvGraphicFramePr>
          <p:nvPr/>
        </p:nvGraphicFramePr>
        <p:xfrm>
          <a:off x="2525714" y="5567364"/>
          <a:ext cx="663575" cy="376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Equation" r:id="rId13" imgW="380880" imgH="215640" progId="Equation.3">
                  <p:embed/>
                </p:oleObj>
              </mc:Choice>
              <mc:Fallback>
                <p:oleObj name="Equation" r:id="rId13" imgW="380880" imgH="215640" progId="Equation.3">
                  <p:embed/>
                  <p:pic>
                    <p:nvPicPr>
                      <p:cNvPr id="13319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5714" y="5567364"/>
                        <a:ext cx="663575" cy="376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20" name="Object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0897510"/>
              </p:ext>
            </p:extLst>
          </p:nvPr>
        </p:nvGraphicFramePr>
        <p:xfrm>
          <a:off x="6457950" y="3276600"/>
          <a:ext cx="3848100" cy="243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Bit Eşlem Resmi" r:id="rId15" imgW="3847619" imgH="2438095" progId="Paint.Picture">
                  <p:embed/>
                </p:oleObj>
              </mc:Choice>
              <mc:Fallback>
                <p:oleObj name="Bit Eşlem Resmi" r:id="rId15" imgW="3847619" imgH="2438095" progId="Paint.Picture">
                  <p:embed/>
                  <p:pic>
                    <p:nvPicPr>
                      <p:cNvPr id="13320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7950" y="3276600"/>
                        <a:ext cx="3848100" cy="243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718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79863" y="1092819"/>
            <a:ext cx="10662424" cy="5597100"/>
          </a:xfrm>
        </p:spPr>
        <p:txBody>
          <a:bodyPr>
            <a:normAutofit fontScale="85000" lnSpcReduction="20000"/>
          </a:bodyPr>
          <a:lstStyle/>
          <a:p>
            <a:r>
              <a:rPr lang="tr-TR" dirty="0" smtClean="0"/>
              <a:t>Üniversiteler için FİZİK, Cilt-I,II, 3. Baskı,  Bekir KARAOĞLU, Seçkin Yayıncılık, Ankara, 2015.</a:t>
            </a:r>
          </a:p>
          <a:p>
            <a:r>
              <a:rPr lang="tr-TR" dirty="0" smtClean="0"/>
              <a:t>Fen ve Mühendislik için FİZİK, Cilt I, II, R. A. </a:t>
            </a:r>
            <a:r>
              <a:rPr lang="tr-TR" dirty="0" err="1" smtClean="0"/>
              <a:t>Serway</a:t>
            </a:r>
            <a:r>
              <a:rPr lang="tr-TR" dirty="0" smtClean="0"/>
              <a:t>, R. J. </a:t>
            </a:r>
            <a:r>
              <a:rPr lang="tr-TR" dirty="0" err="1" smtClean="0"/>
              <a:t>Beichner</a:t>
            </a:r>
            <a:r>
              <a:rPr lang="tr-TR" dirty="0" smtClean="0"/>
              <a:t>, Çeviri: K. </a:t>
            </a:r>
            <a:r>
              <a:rPr lang="tr-TR" dirty="0" err="1" smtClean="0"/>
              <a:t>Çolakoğu</a:t>
            </a:r>
            <a:r>
              <a:rPr lang="tr-TR" dirty="0" smtClean="0"/>
              <a:t> (Ed.),  </a:t>
            </a:r>
            <a:r>
              <a:rPr lang="tr-TR" dirty="0" err="1" smtClean="0"/>
              <a:t>Palme</a:t>
            </a:r>
            <a:r>
              <a:rPr lang="tr-TR" dirty="0" smtClean="0"/>
              <a:t> Yayıncılık, Ankara, 2012.</a:t>
            </a:r>
          </a:p>
          <a:p>
            <a:r>
              <a:rPr lang="tr-TR" dirty="0" err="1" smtClean="0"/>
              <a:t>Sears</a:t>
            </a:r>
            <a:r>
              <a:rPr lang="tr-TR" dirty="0" smtClean="0"/>
              <a:t> ve </a:t>
            </a:r>
            <a:r>
              <a:rPr lang="tr-TR" dirty="0" err="1" smtClean="0"/>
              <a:t>Zemansky’nin</a:t>
            </a:r>
            <a:r>
              <a:rPr lang="tr-TR" dirty="0" smtClean="0"/>
              <a:t> ÜNİVERSİTE FİZİĞİ, 12. Baskı, Cilt 1-2, H.D. </a:t>
            </a:r>
            <a:r>
              <a:rPr lang="tr-TR" dirty="0" err="1" smtClean="0"/>
              <a:t>Young</a:t>
            </a:r>
            <a:r>
              <a:rPr lang="tr-TR" dirty="0" smtClean="0"/>
              <a:t>, R.A. </a:t>
            </a:r>
            <a:r>
              <a:rPr lang="tr-TR" dirty="0" err="1" smtClean="0"/>
              <a:t>Freedman</a:t>
            </a:r>
            <a:r>
              <a:rPr lang="tr-TR" dirty="0" smtClean="0"/>
              <a:t>, Çeviri: H. Ünlü (Ed.), </a:t>
            </a:r>
            <a:r>
              <a:rPr lang="tr-TR" dirty="0" err="1" smtClean="0"/>
              <a:t>Pearson</a:t>
            </a:r>
            <a:r>
              <a:rPr lang="tr-TR" dirty="0" smtClean="0"/>
              <a:t> </a:t>
            </a:r>
            <a:r>
              <a:rPr lang="tr-TR" dirty="0" err="1" smtClean="0"/>
              <a:t>Education</a:t>
            </a:r>
            <a:r>
              <a:rPr lang="tr-TR" dirty="0" smtClean="0"/>
              <a:t> Yayıncılık Ltd. Şti, Aralık-2009.</a:t>
            </a:r>
          </a:p>
          <a:p>
            <a:r>
              <a:rPr lang="tr-TR" dirty="0" smtClean="0"/>
              <a:t>Fiziğin Temelleri, David </a:t>
            </a:r>
            <a:r>
              <a:rPr lang="tr-TR" dirty="0" err="1" smtClean="0"/>
              <a:t>Halliday</a:t>
            </a:r>
            <a:r>
              <a:rPr lang="tr-TR" dirty="0" smtClean="0"/>
              <a:t>, Robert </a:t>
            </a:r>
            <a:r>
              <a:rPr lang="tr-TR" dirty="0" err="1" smtClean="0"/>
              <a:t>Resnick</a:t>
            </a:r>
            <a:r>
              <a:rPr lang="tr-TR" dirty="0" smtClean="0"/>
              <a:t>, </a:t>
            </a:r>
            <a:r>
              <a:rPr lang="tr-TR" dirty="0" err="1" smtClean="0"/>
              <a:t>Jearl</a:t>
            </a:r>
            <a:r>
              <a:rPr lang="tr-TR" dirty="0" smtClean="0"/>
              <a:t> </a:t>
            </a:r>
            <a:r>
              <a:rPr lang="tr-TR" dirty="0" err="1" smtClean="0"/>
              <a:t>Walker</a:t>
            </a:r>
            <a:r>
              <a:rPr lang="tr-TR" dirty="0" smtClean="0"/>
              <a:t>, Çeviri: Bülent Akınoğlu, Murat Alev, </a:t>
            </a:r>
            <a:r>
              <a:rPr lang="tr-TR" dirty="0" err="1" smtClean="0"/>
              <a:t>Palme</a:t>
            </a:r>
            <a:r>
              <a:rPr lang="tr-TR" dirty="0" smtClean="0"/>
              <a:t> Yayıncılık, Ankara.</a:t>
            </a:r>
          </a:p>
          <a:p>
            <a:r>
              <a:rPr lang="tr-TR" dirty="0" smtClean="0"/>
              <a:t>Üniversiteler için FİZİK-HIZLI ÇALIŞMA KİTABI (Konu Özetli Problem Çözümleri), 1. Baskı, Prof. Dr. Sedat ÖZSOY, Doç. Dr. Mehmet ERTAŞ, Birsen Yayıncılık, İstanbul, 2017.</a:t>
            </a:r>
          </a:p>
          <a:p>
            <a:r>
              <a:rPr lang="tr-TR" dirty="0" smtClean="0"/>
              <a:t>Temel Fizik, Cilt 1-2 Paul </a:t>
            </a:r>
            <a:r>
              <a:rPr lang="tr-TR" dirty="0" err="1" smtClean="0"/>
              <a:t>Fishbane</a:t>
            </a:r>
            <a:r>
              <a:rPr lang="tr-TR" dirty="0" smtClean="0"/>
              <a:t>, </a:t>
            </a:r>
            <a:r>
              <a:rPr lang="tr-TR" dirty="0" err="1" smtClean="0"/>
              <a:t>Stephen</a:t>
            </a:r>
            <a:r>
              <a:rPr lang="tr-TR" dirty="0" smtClean="0"/>
              <a:t> </a:t>
            </a:r>
            <a:r>
              <a:rPr lang="tr-TR" dirty="0" err="1" smtClean="0"/>
              <a:t>Gasiorowicz</a:t>
            </a:r>
            <a:r>
              <a:rPr lang="tr-TR" dirty="0" smtClean="0"/>
              <a:t>, </a:t>
            </a:r>
            <a:r>
              <a:rPr lang="tr-TR" dirty="0" err="1" smtClean="0"/>
              <a:t>Stephen</a:t>
            </a:r>
            <a:r>
              <a:rPr lang="tr-TR" dirty="0" smtClean="0"/>
              <a:t> </a:t>
            </a:r>
            <a:r>
              <a:rPr lang="tr-TR" dirty="0" err="1" smtClean="0"/>
              <a:t>Thorton</a:t>
            </a:r>
            <a:r>
              <a:rPr lang="tr-TR" dirty="0" smtClean="0"/>
              <a:t>, Çeviri: Cengiz Yalçın, Arkadaş yayın evi.</a:t>
            </a:r>
          </a:p>
          <a:p>
            <a:r>
              <a:rPr lang="tr-TR" dirty="0" smtClean="0"/>
              <a:t>Fen Bilimcileri ve Mühendisler için Fizik, D.G. </a:t>
            </a:r>
            <a:r>
              <a:rPr lang="tr-TR" dirty="0" err="1" smtClean="0"/>
              <a:t>Giancoli</a:t>
            </a:r>
            <a:r>
              <a:rPr lang="tr-TR" dirty="0" smtClean="0"/>
              <a:t> (Çeviri Editörü: Prof. Dr. Gülsen </a:t>
            </a:r>
            <a:r>
              <a:rPr lang="tr-TR" dirty="0" err="1" smtClean="0"/>
              <a:t>Önengüt</a:t>
            </a:r>
            <a:r>
              <a:rPr lang="tr-TR" dirty="0" smtClean="0"/>
              <a:t>), 4.Baskı, Akademi Yayıncılık 2009, Ankara.</a:t>
            </a:r>
          </a:p>
          <a:p>
            <a:r>
              <a:rPr lang="tr-TR" dirty="0" smtClean="0"/>
              <a:t>Mustafa POLAT, Leyla TATAR YILDIRIM Genel Fizik Ders Notları</a:t>
            </a:r>
          </a:p>
          <a:p>
            <a:r>
              <a:rPr lang="tr-TR" dirty="0" smtClean="0"/>
              <a:t>Diğer lisans düzeyinde İngilizce ders kitapları.</a:t>
            </a:r>
          </a:p>
          <a:p>
            <a:endParaRPr lang="tr-TR" dirty="0"/>
          </a:p>
        </p:txBody>
      </p:sp>
      <p:sp>
        <p:nvSpPr>
          <p:cNvPr id="4" name="Dikdörtgen 3"/>
          <p:cNvSpPr/>
          <p:nvPr/>
        </p:nvSpPr>
        <p:spPr>
          <a:xfrm>
            <a:off x="3917214" y="169489"/>
            <a:ext cx="29079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Kaynaklar</a:t>
            </a:r>
            <a:endParaRPr lang="tr-T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1574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53"/>
          <p:cNvSpPr>
            <a:spLocks noChangeArrowheads="1"/>
          </p:cNvSpPr>
          <p:nvPr/>
        </p:nvSpPr>
        <p:spPr bwMode="auto">
          <a:xfrm>
            <a:off x="5110163" y="2362200"/>
            <a:ext cx="1214437" cy="1214438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tr-TR" altLang="tr-TR"/>
          </a:p>
        </p:txBody>
      </p:sp>
      <p:sp>
        <p:nvSpPr>
          <p:cNvPr id="5" name="Oval 64"/>
          <p:cNvSpPr>
            <a:spLocks noChangeArrowheads="1"/>
          </p:cNvSpPr>
          <p:nvPr/>
        </p:nvSpPr>
        <p:spPr bwMode="auto">
          <a:xfrm>
            <a:off x="5410200" y="3124200"/>
            <a:ext cx="152400" cy="1524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tr-TR" altLang="tr-TR"/>
          </a:p>
        </p:txBody>
      </p:sp>
      <p:sp>
        <p:nvSpPr>
          <p:cNvPr id="6" name="Oval 65"/>
          <p:cNvSpPr>
            <a:spLocks noChangeArrowheads="1"/>
          </p:cNvSpPr>
          <p:nvPr/>
        </p:nvSpPr>
        <p:spPr bwMode="auto">
          <a:xfrm>
            <a:off x="5638800" y="3124200"/>
            <a:ext cx="152400" cy="1524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tr-TR" altLang="tr-TR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914400" y="381000"/>
            <a:ext cx="73914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altLang="tr-TR" u="sng" smtClean="0"/>
              <a:t>Yük ve Elektrik Akısı</a:t>
            </a:r>
            <a:endParaRPr lang="en-US" altLang="tr-TR" u="sng" smtClean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609600" y="1143000"/>
            <a:ext cx="4486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Char char="q"/>
            </a:pPr>
            <a:r>
              <a:rPr lang="en-US" altLang="tr-TR" sz="180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tr-TR" altLang="tr-TR" sz="2400">
                <a:solidFill>
                  <a:schemeClr val="tx1"/>
                </a:solidFill>
                <a:latin typeface="Arial" panose="020B0604020202020204" pitchFamily="34" charset="0"/>
              </a:rPr>
              <a:t>Farklı yüklerin elektrik alanları</a:t>
            </a:r>
            <a:endParaRPr lang="en-US" altLang="tr-TR" sz="24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9" name="AutoShape 28"/>
          <p:cNvSpPr>
            <a:spLocks noChangeArrowheads="1"/>
          </p:cNvSpPr>
          <p:nvPr/>
        </p:nvSpPr>
        <p:spPr bwMode="auto">
          <a:xfrm>
            <a:off x="1752600" y="2362200"/>
            <a:ext cx="1214438" cy="1214438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tr-TR" altLang="tr-TR"/>
          </a:p>
        </p:txBody>
      </p:sp>
      <p:sp>
        <p:nvSpPr>
          <p:cNvPr id="10" name="AutoShape 54"/>
          <p:cNvSpPr>
            <a:spLocks noChangeArrowheads="1"/>
          </p:cNvSpPr>
          <p:nvPr/>
        </p:nvSpPr>
        <p:spPr bwMode="auto">
          <a:xfrm>
            <a:off x="1752600" y="4729163"/>
            <a:ext cx="1214438" cy="1214437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tr-TR" altLang="tr-TR"/>
          </a:p>
        </p:txBody>
      </p:sp>
      <p:sp>
        <p:nvSpPr>
          <p:cNvPr id="11" name="AutoShape 55"/>
          <p:cNvSpPr>
            <a:spLocks noChangeArrowheads="1"/>
          </p:cNvSpPr>
          <p:nvPr/>
        </p:nvSpPr>
        <p:spPr bwMode="auto">
          <a:xfrm>
            <a:off x="5110163" y="4343400"/>
            <a:ext cx="1214437" cy="1214438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tr-TR" altLang="tr-TR"/>
          </a:p>
        </p:txBody>
      </p:sp>
      <p:sp>
        <p:nvSpPr>
          <p:cNvPr id="12" name="Oval 56"/>
          <p:cNvSpPr>
            <a:spLocks noChangeArrowheads="1"/>
          </p:cNvSpPr>
          <p:nvPr/>
        </p:nvSpPr>
        <p:spPr bwMode="auto">
          <a:xfrm>
            <a:off x="2184400" y="3048000"/>
            <a:ext cx="152400" cy="152400"/>
          </a:xfrm>
          <a:prstGeom prst="ellipse">
            <a:avLst/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tr-TR" altLang="tr-TR"/>
          </a:p>
        </p:txBody>
      </p:sp>
      <p:sp>
        <p:nvSpPr>
          <p:cNvPr id="13" name="Text Box 57"/>
          <p:cNvSpPr txBox="1">
            <a:spLocks noChangeArrowheads="1"/>
          </p:cNvSpPr>
          <p:nvPr/>
        </p:nvSpPr>
        <p:spPr bwMode="auto">
          <a:xfrm>
            <a:off x="2108200" y="3001963"/>
            <a:ext cx="2698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tr-TR" sz="1200" b="1">
                <a:solidFill>
                  <a:schemeClr val="tx1"/>
                </a:solidFill>
              </a:rPr>
              <a:t>+</a:t>
            </a:r>
          </a:p>
        </p:txBody>
      </p:sp>
      <p:graphicFrame>
        <p:nvGraphicFramePr>
          <p:cNvPr id="14" name="Object 58"/>
          <p:cNvGraphicFramePr>
            <a:graphicFrameLocks noChangeAspect="1"/>
          </p:cNvGraphicFramePr>
          <p:nvPr/>
        </p:nvGraphicFramePr>
        <p:xfrm>
          <a:off x="2133600" y="2743200"/>
          <a:ext cx="4826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Equation" r:id="rId3" imgW="241200" imgH="177480" progId="Equation.3">
                  <p:embed/>
                </p:oleObj>
              </mc:Choice>
              <mc:Fallback>
                <p:oleObj name="Equation" r:id="rId3" imgW="241200" imgH="177480" progId="Equation.3">
                  <p:embed/>
                  <p:pic>
                    <p:nvPicPr>
                      <p:cNvPr id="2050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743200"/>
                        <a:ext cx="48260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59"/>
          <p:cNvGraphicFramePr>
            <a:graphicFrameLocks noChangeAspect="1"/>
          </p:cNvGraphicFramePr>
          <p:nvPr/>
        </p:nvGraphicFramePr>
        <p:xfrm>
          <a:off x="5257800" y="2717800"/>
          <a:ext cx="635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Equation" r:id="rId5" imgW="317160" imgH="203040" progId="Equation.3">
                  <p:embed/>
                </p:oleObj>
              </mc:Choice>
              <mc:Fallback>
                <p:oleObj name="Equation" r:id="rId5" imgW="317160" imgH="203040" progId="Equation.3">
                  <p:embed/>
                  <p:pic>
                    <p:nvPicPr>
                      <p:cNvPr id="2051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2717800"/>
                        <a:ext cx="635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60"/>
          <p:cNvGraphicFramePr>
            <a:graphicFrameLocks noChangeAspect="1"/>
          </p:cNvGraphicFramePr>
          <p:nvPr/>
        </p:nvGraphicFramePr>
        <p:xfrm>
          <a:off x="2057400" y="5143500"/>
          <a:ext cx="4826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Equation" r:id="rId7" imgW="241200" imgH="164880" progId="Equation.3">
                  <p:embed/>
                </p:oleObj>
              </mc:Choice>
              <mc:Fallback>
                <p:oleObj name="Equation" r:id="rId7" imgW="241200" imgH="164880" progId="Equation.3">
                  <p:embed/>
                  <p:pic>
                    <p:nvPicPr>
                      <p:cNvPr id="2052" name="Object 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5143500"/>
                        <a:ext cx="482600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61"/>
          <p:cNvGraphicFramePr>
            <a:graphicFrameLocks noChangeAspect="1"/>
          </p:cNvGraphicFramePr>
          <p:nvPr/>
        </p:nvGraphicFramePr>
        <p:xfrm>
          <a:off x="5308600" y="4757738"/>
          <a:ext cx="6350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Equation" r:id="rId9" imgW="317160" imgH="203040" progId="Equation.3">
                  <p:embed/>
                </p:oleObj>
              </mc:Choice>
              <mc:Fallback>
                <p:oleObj name="Equation" r:id="rId9" imgW="317160" imgH="203040" progId="Equation.3">
                  <p:embed/>
                  <p:pic>
                    <p:nvPicPr>
                      <p:cNvPr id="2053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8600" y="4757738"/>
                        <a:ext cx="6350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 Box 62"/>
          <p:cNvSpPr txBox="1">
            <a:spLocks noChangeArrowheads="1"/>
          </p:cNvSpPr>
          <p:nvPr/>
        </p:nvSpPr>
        <p:spPr bwMode="auto">
          <a:xfrm>
            <a:off x="5334000" y="3048000"/>
            <a:ext cx="2698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tr-TR" sz="1200" b="1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9" name="Text Box 63"/>
          <p:cNvSpPr txBox="1">
            <a:spLocks noChangeArrowheads="1"/>
          </p:cNvSpPr>
          <p:nvPr/>
        </p:nvSpPr>
        <p:spPr bwMode="auto">
          <a:xfrm>
            <a:off x="5562600" y="3048000"/>
            <a:ext cx="26987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tr-TR" sz="1200" b="1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20" name="Oval 66"/>
          <p:cNvSpPr>
            <a:spLocks noChangeArrowheads="1"/>
          </p:cNvSpPr>
          <p:nvPr/>
        </p:nvSpPr>
        <p:spPr bwMode="auto">
          <a:xfrm>
            <a:off x="5576888" y="5202238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tr-TR" altLang="tr-TR"/>
          </a:p>
        </p:txBody>
      </p:sp>
      <p:sp>
        <p:nvSpPr>
          <p:cNvPr id="21" name="Text Box 68"/>
          <p:cNvSpPr txBox="1">
            <a:spLocks noChangeArrowheads="1"/>
          </p:cNvSpPr>
          <p:nvPr/>
        </p:nvSpPr>
        <p:spPr bwMode="auto">
          <a:xfrm>
            <a:off x="5562600" y="5100638"/>
            <a:ext cx="2428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tr-TR" sz="1400" b="1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22" name="Oval 69"/>
          <p:cNvSpPr>
            <a:spLocks noChangeArrowheads="1"/>
          </p:cNvSpPr>
          <p:nvPr/>
        </p:nvSpPr>
        <p:spPr bwMode="auto">
          <a:xfrm>
            <a:off x="2133600" y="5511800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tr-TR" altLang="tr-TR"/>
          </a:p>
        </p:txBody>
      </p:sp>
      <p:sp>
        <p:nvSpPr>
          <p:cNvPr id="23" name="Text Box 70"/>
          <p:cNvSpPr txBox="1">
            <a:spLocks noChangeArrowheads="1"/>
          </p:cNvSpPr>
          <p:nvPr/>
        </p:nvSpPr>
        <p:spPr bwMode="auto">
          <a:xfrm>
            <a:off x="2119313" y="5410200"/>
            <a:ext cx="2428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tr-TR" sz="1400" b="1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24" name="Oval 71"/>
          <p:cNvSpPr>
            <a:spLocks noChangeArrowheads="1"/>
          </p:cNvSpPr>
          <p:nvPr/>
        </p:nvSpPr>
        <p:spPr bwMode="auto">
          <a:xfrm>
            <a:off x="5334000" y="5202238"/>
            <a:ext cx="152400" cy="152400"/>
          </a:xfrm>
          <a:prstGeom prst="ellipse">
            <a:avLst/>
          </a:prstGeom>
          <a:solidFill>
            <a:srgbClr val="0000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tr-TR" altLang="tr-TR"/>
          </a:p>
        </p:txBody>
      </p:sp>
      <p:sp>
        <p:nvSpPr>
          <p:cNvPr id="25" name="Text Box 72"/>
          <p:cNvSpPr txBox="1">
            <a:spLocks noChangeArrowheads="1"/>
          </p:cNvSpPr>
          <p:nvPr/>
        </p:nvSpPr>
        <p:spPr bwMode="auto">
          <a:xfrm>
            <a:off x="5319713" y="5100638"/>
            <a:ext cx="2428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tr-TR" sz="1400" b="1">
                <a:solidFill>
                  <a:schemeClr val="tx1"/>
                </a:solidFill>
              </a:rPr>
              <a:t>-</a:t>
            </a:r>
          </a:p>
        </p:txBody>
      </p:sp>
      <p:sp>
        <p:nvSpPr>
          <p:cNvPr id="26" name="Line 73"/>
          <p:cNvSpPr>
            <a:spLocks noChangeShapeType="1"/>
          </p:cNvSpPr>
          <p:nvPr/>
        </p:nvSpPr>
        <p:spPr bwMode="auto">
          <a:xfrm flipV="1">
            <a:off x="2514600" y="1981200"/>
            <a:ext cx="228600" cy="5334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27" name="Line 75"/>
          <p:cNvSpPr>
            <a:spLocks noChangeShapeType="1"/>
          </p:cNvSpPr>
          <p:nvPr/>
        </p:nvSpPr>
        <p:spPr bwMode="auto">
          <a:xfrm flipV="1">
            <a:off x="2819400" y="2743200"/>
            <a:ext cx="609600" cy="2286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28" name="Line 76"/>
          <p:cNvSpPr>
            <a:spLocks noChangeShapeType="1"/>
          </p:cNvSpPr>
          <p:nvPr/>
        </p:nvSpPr>
        <p:spPr bwMode="auto">
          <a:xfrm flipH="1" flipV="1">
            <a:off x="1219200" y="2514600"/>
            <a:ext cx="533400" cy="381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29" name="Line 78"/>
          <p:cNvSpPr>
            <a:spLocks noChangeShapeType="1"/>
          </p:cNvSpPr>
          <p:nvPr/>
        </p:nvSpPr>
        <p:spPr bwMode="auto">
          <a:xfrm>
            <a:off x="2590800" y="3581400"/>
            <a:ext cx="304800" cy="457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30" name="Line 79"/>
          <p:cNvSpPr>
            <a:spLocks noChangeShapeType="1"/>
          </p:cNvSpPr>
          <p:nvPr/>
        </p:nvSpPr>
        <p:spPr bwMode="auto">
          <a:xfrm flipH="1">
            <a:off x="1905000" y="3581400"/>
            <a:ext cx="228600" cy="5334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31" name="Line 80"/>
          <p:cNvSpPr>
            <a:spLocks noChangeShapeType="1"/>
          </p:cNvSpPr>
          <p:nvPr/>
        </p:nvSpPr>
        <p:spPr bwMode="auto">
          <a:xfrm flipV="1">
            <a:off x="5638800" y="1295400"/>
            <a:ext cx="228600" cy="1219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32" name="Line 81"/>
          <p:cNvSpPr>
            <a:spLocks noChangeShapeType="1"/>
          </p:cNvSpPr>
          <p:nvPr/>
        </p:nvSpPr>
        <p:spPr bwMode="auto">
          <a:xfrm flipV="1">
            <a:off x="6096000" y="2286000"/>
            <a:ext cx="1295400" cy="6096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33" name="Line 82"/>
          <p:cNvSpPr>
            <a:spLocks noChangeShapeType="1"/>
          </p:cNvSpPr>
          <p:nvPr/>
        </p:nvSpPr>
        <p:spPr bwMode="auto">
          <a:xfrm flipH="1" flipV="1">
            <a:off x="3810000" y="3048000"/>
            <a:ext cx="129540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34" name="Line 83"/>
          <p:cNvSpPr>
            <a:spLocks noChangeShapeType="1"/>
          </p:cNvSpPr>
          <p:nvPr/>
        </p:nvSpPr>
        <p:spPr bwMode="auto">
          <a:xfrm>
            <a:off x="5943600" y="3581400"/>
            <a:ext cx="1066800" cy="7620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35" name="Line 84"/>
          <p:cNvSpPr>
            <a:spLocks noChangeShapeType="1"/>
          </p:cNvSpPr>
          <p:nvPr/>
        </p:nvSpPr>
        <p:spPr bwMode="auto">
          <a:xfrm flipH="1">
            <a:off x="4343400" y="3581400"/>
            <a:ext cx="838200" cy="1066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36" name="Line 86"/>
          <p:cNvSpPr>
            <a:spLocks noChangeShapeType="1"/>
          </p:cNvSpPr>
          <p:nvPr/>
        </p:nvSpPr>
        <p:spPr bwMode="auto">
          <a:xfrm flipV="1">
            <a:off x="2514600" y="4343400"/>
            <a:ext cx="228600" cy="533400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37" name="Line 87"/>
          <p:cNvSpPr>
            <a:spLocks noChangeShapeType="1"/>
          </p:cNvSpPr>
          <p:nvPr/>
        </p:nvSpPr>
        <p:spPr bwMode="auto">
          <a:xfrm flipH="1" flipV="1">
            <a:off x="1219200" y="4876800"/>
            <a:ext cx="533400" cy="381000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38" name="Line 89"/>
          <p:cNvSpPr>
            <a:spLocks noChangeShapeType="1"/>
          </p:cNvSpPr>
          <p:nvPr/>
        </p:nvSpPr>
        <p:spPr bwMode="auto">
          <a:xfrm flipH="1">
            <a:off x="1828800" y="5943600"/>
            <a:ext cx="228600" cy="533400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39" name="Line 90"/>
          <p:cNvSpPr>
            <a:spLocks noChangeShapeType="1"/>
          </p:cNvSpPr>
          <p:nvPr/>
        </p:nvSpPr>
        <p:spPr bwMode="auto">
          <a:xfrm>
            <a:off x="2514600" y="5943600"/>
            <a:ext cx="304800" cy="457200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40" name="Line 91"/>
          <p:cNvSpPr>
            <a:spLocks noChangeShapeType="1"/>
          </p:cNvSpPr>
          <p:nvPr/>
        </p:nvSpPr>
        <p:spPr bwMode="auto">
          <a:xfrm flipV="1">
            <a:off x="2819400" y="5105400"/>
            <a:ext cx="609600" cy="228600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41" name="Line 92"/>
          <p:cNvSpPr>
            <a:spLocks noChangeShapeType="1"/>
          </p:cNvSpPr>
          <p:nvPr/>
        </p:nvSpPr>
        <p:spPr bwMode="auto">
          <a:xfrm flipV="1">
            <a:off x="6096000" y="4267200"/>
            <a:ext cx="1295400" cy="609600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42" name="Line 93"/>
          <p:cNvSpPr>
            <a:spLocks noChangeShapeType="1"/>
          </p:cNvSpPr>
          <p:nvPr/>
        </p:nvSpPr>
        <p:spPr bwMode="auto">
          <a:xfrm>
            <a:off x="5943600" y="5562600"/>
            <a:ext cx="1066800" cy="762000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43" name="Line 94"/>
          <p:cNvSpPr>
            <a:spLocks noChangeShapeType="1"/>
          </p:cNvSpPr>
          <p:nvPr/>
        </p:nvSpPr>
        <p:spPr bwMode="auto">
          <a:xfrm flipH="1">
            <a:off x="4343400" y="5562600"/>
            <a:ext cx="838200" cy="1066800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44" name="Line 95"/>
          <p:cNvSpPr>
            <a:spLocks noChangeShapeType="1"/>
          </p:cNvSpPr>
          <p:nvPr/>
        </p:nvSpPr>
        <p:spPr bwMode="auto">
          <a:xfrm flipH="1" flipV="1">
            <a:off x="3810000" y="5105400"/>
            <a:ext cx="1295400" cy="76200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45" name="Line 96"/>
          <p:cNvSpPr>
            <a:spLocks noChangeShapeType="1"/>
          </p:cNvSpPr>
          <p:nvPr/>
        </p:nvSpPr>
        <p:spPr bwMode="auto">
          <a:xfrm flipV="1">
            <a:off x="5562600" y="3276600"/>
            <a:ext cx="228600" cy="1219200"/>
          </a:xfrm>
          <a:prstGeom prst="line">
            <a:avLst/>
          </a:prstGeom>
          <a:noFill/>
          <a:ln w="31750">
            <a:solidFill>
              <a:srgbClr val="0000FF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46" name="Text Box 97"/>
          <p:cNvSpPr txBox="1">
            <a:spLocks noChangeArrowheads="1"/>
          </p:cNvSpPr>
          <p:nvPr/>
        </p:nvSpPr>
        <p:spPr bwMode="auto">
          <a:xfrm>
            <a:off x="508000" y="2895600"/>
            <a:ext cx="1368425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tr-TR" altLang="tr-TR">
                <a:solidFill>
                  <a:schemeClr val="tx1"/>
                </a:solidFill>
              </a:rPr>
              <a:t>Dışa doğru </a:t>
            </a:r>
          </a:p>
          <a:p>
            <a:pPr eaLnBrk="1" hangingPunct="1"/>
            <a:r>
              <a:rPr lang="tr-TR" altLang="tr-TR">
                <a:solidFill>
                  <a:schemeClr val="tx1"/>
                </a:solidFill>
              </a:rPr>
              <a:t>akı</a:t>
            </a:r>
            <a:endParaRPr lang="en-US" altLang="tr-TR">
              <a:solidFill>
                <a:schemeClr val="tx1"/>
              </a:solidFill>
            </a:endParaRPr>
          </a:p>
        </p:txBody>
      </p:sp>
      <p:sp>
        <p:nvSpPr>
          <p:cNvPr id="47" name="Text Box 98"/>
          <p:cNvSpPr txBox="1">
            <a:spLocks noChangeArrowheads="1"/>
          </p:cNvSpPr>
          <p:nvPr/>
        </p:nvSpPr>
        <p:spPr bwMode="auto">
          <a:xfrm>
            <a:off x="6756400" y="2895600"/>
            <a:ext cx="16779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tr-TR" altLang="tr-TR">
                <a:solidFill>
                  <a:schemeClr val="tx1"/>
                </a:solidFill>
              </a:rPr>
              <a:t>Dışa doğru akı</a:t>
            </a:r>
            <a:endParaRPr lang="en-US" altLang="tr-TR">
              <a:solidFill>
                <a:schemeClr val="tx1"/>
              </a:solidFill>
            </a:endParaRPr>
          </a:p>
        </p:txBody>
      </p:sp>
      <p:sp>
        <p:nvSpPr>
          <p:cNvPr id="48" name="Text Box 99"/>
          <p:cNvSpPr txBox="1">
            <a:spLocks noChangeArrowheads="1"/>
          </p:cNvSpPr>
          <p:nvPr/>
        </p:nvSpPr>
        <p:spPr bwMode="auto">
          <a:xfrm>
            <a:off x="533400" y="5257800"/>
            <a:ext cx="12128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tr-TR" altLang="tr-TR">
                <a:solidFill>
                  <a:schemeClr val="tx1"/>
                </a:solidFill>
              </a:rPr>
              <a:t>İçe doğru </a:t>
            </a:r>
          </a:p>
          <a:p>
            <a:pPr eaLnBrk="1" hangingPunct="1"/>
            <a:r>
              <a:rPr lang="tr-TR" altLang="tr-TR">
                <a:solidFill>
                  <a:schemeClr val="tx1"/>
                </a:solidFill>
              </a:rPr>
              <a:t>akı</a:t>
            </a:r>
            <a:endParaRPr lang="en-US" altLang="tr-TR">
              <a:solidFill>
                <a:schemeClr val="tx1"/>
              </a:solidFill>
            </a:endParaRPr>
          </a:p>
        </p:txBody>
      </p:sp>
      <p:sp>
        <p:nvSpPr>
          <p:cNvPr id="49" name="Text Box 100"/>
          <p:cNvSpPr txBox="1">
            <a:spLocks noChangeArrowheads="1"/>
          </p:cNvSpPr>
          <p:nvPr/>
        </p:nvSpPr>
        <p:spPr bwMode="auto">
          <a:xfrm>
            <a:off x="6908800" y="5013325"/>
            <a:ext cx="15224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0000FF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tr-TR" altLang="tr-TR">
                <a:solidFill>
                  <a:schemeClr val="tx1"/>
                </a:solidFill>
              </a:rPr>
              <a:t>İçe doğru akı</a:t>
            </a:r>
            <a:endParaRPr lang="en-US" altLang="tr-T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145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174" y="164092"/>
            <a:ext cx="9030119" cy="6587407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855" y="1605776"/>
            <a:ext cx="3000574" cy="4881330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064" y="5180031"/>
            <a:ext cx="2656455" cy="73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480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243" y="164092"/>
            <a:ext cx="10755849" cy="655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650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825" y="0"/>
            <a:ext cx="11102535" cy="662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212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202" y="0"/>
            <a:ext cx="9902071" cy="676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210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839" y="0"/>
            <a:ext cx="10783229" cy="668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3646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1170</TotalTime>
  <Words>474</Words>
  <Application>Microsoft Office PowerPoint</Application>
  <PresentationFormat>Geniş ekran</PresentationFormat>
  <Paragraphs>72</Paragraphs>
  <Slides>36</Slides>
  <Notes>0</Notes>
  <HiddenSlides>0</HiddenSlides>
  <MMClips>0</MMClips>
  <ScaleCrop>false</ScaleCrop>
  <HeadingPairs>
    <vt:vector size="8" baseType="variant">
      <vt:variant>
        <vt:lpstr>Kullanılan Yazı Tipleri</vt:lpstr>
      </vt:variant>
      <vt:variant>
        <vt:i4>6</vt:i4>
      </vt:variant>
      <vt:variant>
        <vt:lpstr>Tema</vt:lpstr>
      </vt:variant>
      <vt:variant>
        <vt:i4>1</vt:i4>
      </vt:variant>
      <vt:variant>
        <vt:lpstr>Eklenmiş OLE Hizmet Programları</vt:lpstr>
      </vt:variant>
      <vt:variant>
        <vt:i4>2</vt:i4>
      </vt:variant>
      <vt:variant>
        <vt:lpstr>Slayt Başlıkları</vt:lpstr>
      </vt:variant>
      <vt:variant>
        <vt:i4>36</vt:i4>
      </vt:variant>
    </vt:vector>
  </HeadingPairs>
  <TitlesOfParts>
    <vt:vector size="45" baseType="lpstr">
      <vt:lpstr>Arial</vt:lpstr>
      <vt:lpstr>Calibri</vt:lpstr>
      <vt:lpstr>Calibri Light</vt:lpstr>
      <vt:lpstr>Symbol</vt:lpstr>
      <vt:lpstr>Times New Roman</vt:lpstr>
      <vt:lpstr>Wingdings</vt:lpstr>
      <vt:lpstr>Office Teması</vt:lpstr>
      <vt:lpstr>Equation</vt:lpstr>
      <vt:lpstr>Bit Eşlem Resmi</vt:lpstr>
      <vt:lpstr>ELEKTRİK MANYETİZMA</vt:lpstr>
      <vt:lpstr>Gauss Yasası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Küre boyunca elektrik akısı: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MEHMET BATI</dc:creator>
  <cp:lastModifiedBy>MEHMET BATI</cp:lastModifiedBy>
  <cp:revision>70</cp:revision>
  <dcterms:created xsi:type="dcterms:W3CDTF">2021-02-18T10:38:23Z</dcterms:created>
  <dcterms:modified xsi:type="dcterms:W3CDTF">2021-03-12T13:32:13Z</dcterms:modified>
</cp:coreProperties>
</file>